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4" r:id="rId7"/>
    <p:sldId id="260" r:id="rId8"/>
    <p:sldId id="261" r:id="rId9"/>
    <p:sldId id="265" r:id="rId10"/>
    <p:sldId id="263"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52C6337-9197-48CE-9453-559B6DE110B1}" type="datetimeFigureOut">
              <a:rPr lang="ru-RU" smtClean="0"/>
              <a:t>01.09.2023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1789329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52C6337-9197-48CE-9453-559B6DE110B1}" type="datetimeFigureOut">
              <a:rPr lang="ru-RU" smtClean="0"/>
              <a:t>01.09.2023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632381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52C6337-9197-48CE-9453-559B6DE110B1}" type="datetimeFigureOut">
              <a:rPr lang="ru-RU" smtClean="0"/>
              <a:t>01.09.2023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4235931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52C6337-9197-48CE-9453-559B6DE110B1}" type="datetimeFigureOut">
              <a:rPr lang="ru-RU" smtClean="0"/>
              <a:t>01.09.2023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3743192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52C6337-9197-48CE-9453-559B6DE110B1}" type="datetimeFigureOut">
              <a:rPr lang="ru-RU" smtClean="0"/>
              <a:t>01.09.2023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907212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52C6337-9197-48CE-9453-559B6DE110B1}" type="datetimeFigureOut">
              <a:rPr lang="ru-RU" smtClean="0"/>
              <a:t>01.09.2023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2023882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52C6337-9197-48CE-9453-559B6DE110B1}" type="datetimeFigureOut">
              <a:rPr lang="ru-RU" smtClean="0"/>
              <a:t>01.09.2023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1255114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52C6337-9197-48CE-9453-559B6DE110B1}" type="datetimeFigureOut">
              <a:rPr lang="ru-RU" smtClean="0"/>
              <a:t>01.09.2023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1460487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52C6337-9197-48CE-9453-559B6DE110B1}" type="datetimeFigureOut">
              <a:rPr lang="ru-RU" smtClean="0"/>
              <a:t>01.09.2023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367251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52C6337-9197-48CE-9453-559B6DE110B1}" type="datetimeFigureOut">
              <a:rPr lang="ru-RU" smtClean="0"/>
              <a:t>01.09.2023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2122824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52C6337-9197-48CE-9453-559B6DE110B1}" type="datetimeFigureOut">
              <a:rPr lang="ru-RU" smtClean="0"/>
              <a:t>01.09.2023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8B18FC6-F171-4B69-8A7F-289BD7BEF363}" type="slidenum">
              <a:rPr lang="ru-RU" smtClean="0"/>
              <a:t>‹#›</a:t>
            </a:fld>
            <a:endParaRPr lang="ru-RU"/>
          </a:p>
        </p:txBody>
      </p:sp>
    </p:spTree>
    <p:extLst>
      <p:ext uri="{BB962C8B-B14F-4D97-AF65-F5344CB8AC3E}">
        <p14:creationId xmlns:p14="http://schemas.microsoft.com/office/powerpoint/2010/main" val="1345147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C6337-9197-48CE-9453-559B6DE110B1}" type="datetimeFigureOut">
              <a:rPr lang="ru-RU" smtClean="0"/>
              <a:t>01.09.2023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18FC6-F171-4B69-8A7F-289BD7BEF363}" type="slidenum">
              <a:rPr lang="ru-RU" smtClean="0"/>
              <a:t>‹#›</a:t>
            </a:fld>
            <a:endParaRPr lang="ru-RU"/>
          </a:p>
        </p:txBody>
      </p:sp>
    </p:spTree>
    <p:extLst>
      <p:ext uri="{BB962C8B-B14F-4D97-AF65-F5344CB8AC3E}">
        <p14:creationId xmlns:p14="http://schemas.microsoft.com/office/powerpoint/2010/main" val="900770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f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1325562"/>
          </a:xfrm>
        </p:spPr>
        <p:txBody>
          <a:bodyPr>
            <a:normAutofit/>
          </a:bodyPr>
          <a:lstStyle/>
          <a:p>
            <a:r>
              <a:rPr lang="ru-RU" sz="4800" dirty="0" err="1" smtClean="0">
                <a:solidFill>
                  <a:srgbClr val="FF0000"/>
                </a:solidFill>
              </a:rPr>
              <a:t>Симуляционные</a:t>
            </a:r>
            <a:r>
              <a:rPr lang="ru-RU" sz="4800" dirty="0" smtClean="0">
                <a:solidFill>
                  <a:srgbClr val="FF0000"/>
                </a:solidFill>
              </a:rPr>
              <a:t> технологии</a:t>
            </a:r>
            <a:endParaRPr lang="ru-RU" sz="4800" dirty="0">
              <a:solidFill>
                <a:srgbClr val="FF0000"/>
              </a:solidFill>
            </a:endParaRPr>
          </a:p>
        </p:txBody>
      </p:sp>
      <p:sp>
        <p:nvSpPr>
          <p:cNvPr id="3" name="Подзаголовок 2"/>
          <p:cNvSpPr>
            <a:spLocks noGrp="1"/>
          </p:cNvSpPr>
          <p:nvPr>
            <p:ph type="subTitle" idx="1"/>
          </p:nvPr>
        </p:nvSpPr>
        <p:spPr>
          <a:xfrm>
            <a:off x="2438400" y="4754563"/>
            <a:ext cx="9144000" cy="1655762"/>
          </a:xfrm>
        </p:spPr>
        <p:txBody>
          <a:bodyPr>
            <a:normAutofit/>
          </a:bodyPr>
          <a:lstStyle/>
          <a:p>
            <a:pPr algn="r"/>
            <a:r>
              <a:rPr lang="ru-RU" sz="1600" dirty="0">
                <a:latin typeface="Arial" panose="020B0604020202020204" pitchFamily="34" charset="0"/>
                <a:cs typeface="Arial" panose="020B0604020202020204" pitchFamily="34" charset="0"/>
              </a:rPr>
              <a:t>Нургалиева Долорес </a:t>
            </a:r>
            <a:r>
              <a:rPr lang="ru-RU" sz="1600" dirty="0" err="1">
                <a:latin typeface="Arial" panose="020B0604020202020204" pitchFamily="34" charset="0"/>
                <a:cs typeface="Arial" panose="020B0604020202020204" pitchFamily="34" charset="0"/>
              </a:rPr>
              <a:t>Абилдаевна</a:t>
            </a:r>
            <a:endParaRPr lang="ru-RU" sz="1600">
              <a:latin typeface="Arial" panose="020B0604020202020204" pitchFamily="34" charset="0"/>
              <a:cs typeface="Arial" panose="020B0604020202020204" pitchFamily="34" charset="0"/>
            </a:endParaRPr>
          </a:p>
          <a:p>
            <a:pPr algn="r"/>
            <a:r>
              <a:rPr lang="ru-RU" sz="1600" smtClean="0">
                <a:latin typeface="Arial" panose="020B0604020202020204" pitchFamily="34" charset="0"/>
                <a:cs typeface="Arial" panose="020B0604020202020204" pitchFamily="34" charset="0"/>
              </a:rPr>
              <a:t> </a:t>
            </a:r>
            <a:endParaRPr lang="ru-RU" sz="1600" dirty="0" smtClean="0">
              <a:latin typeface="Arial" panose="020B0604020202020204" pitchFamily="34" charset="0"/>
              <a:cs typeface="Arial" panose="020B0604020202020204" pitchFamily="34" charset="0"/>
            </a:endParaRPr>
          </a:p>
          <a:p>
            <a:pPr algn="r"/>
            <a:r>
              <a:rPr lang="ru-RU" sz="1600" dirty="0" err="1" smtClean="0">
                <a:latin typeface="Arial" panose="020B0604020202020204" pitchFamily="34" charset="0"/>
                <a:cs typeface="Arial" panose="020B0604020202020204" pitchFamily="34" charset="0"/>
              </a:rPr>
              <a:t>КазНУ</a:t>
            </a:r>
            <a:r>
              <a:rPr lang="ru-RU" sz="1600" dirty="0" smtClean="0">
                <a:latin typeface="Arial" panose="020B0604020202020204" pitchFamily="34" charset="0"/>
                <a:cs typeface="Arial" panose="020B0604020202020204" pitchFamily="34" charset="0"/>
              </a:rPr>
              <a:t> </a:t>
            </a:r>
            <a:r>
              <a:rPr lang="ru-RU" sz="1600" dirty="0" err="1" smtClean="0">
                <a:latin typeface="Arial" panose="020B0604020202020204" pitchFamily="34" charset="0"/>
                <a:cs typeface="Arial" panose="020B0604020202020204" pitchFamily="34" charset="0"/>
              </a:rPr>
              <a:t>им.аль-Фараби</a:t>
            </a:r>
            <a:r>
              <a:rPr lang="ru-RU" sz="1600" dirty="0" smtClean="0">
                <a:latin typeface="Arial" panose="020B0604020202020204" pitchFamily="34" charset="0"/>
                <a:cs typeface="Arial" panose="020B0604020202020204" pitchFamily="34" charset="0"/>
              </a:rPr>
              <a:t> </a:t>
            </a:r>
            <a:endParaRPr lang="ru-RU" sz="16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8237" y="3152774"/>
            <a:ext cx="3584462" cy="2733675"/>
          </a:xfrm>
          <a:prstGeom prst="rect">
            <a:avLst/>
          </a:prstGeom>
        </p:spPr>
      </p:pic>
    </p:spTree>
    <p:extLst>
      <p:ext uri="{BB962C8B-B14F-4D97-AF65-F5344CB8AC3E}">
        <p14:creationId xmlns:p14="http://schemas.microsoft.com/office/powerpoint/2010/main" val="1941790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Форма «Командный тренинг»</a:t>
            </a:r>
            <a:endParaRPr lang="ru-RU" dirty="0"/>
          </a:p>
        </p:txBody>
      </p:sp>
      <p:sp>
        <p:nvSpPr>
          <p:cNvPr id="3" name="Объект 2"/>
          <p:cNvSpPr>
            <a:spLocks noGrp="1"/>
          </p:cNvSpPr>
          <p:nvPr>
            <p:ph idx="1"/>
          </p:nvPr>
        </p:nvSpPr>
        <p:spPr>
          <a:xfrm>
            <a:off x="3895724" y="1825625"/>
            <a:ext cx="7458075" cy="4351338"/>
          </a:xfrm>
          <a:ln>
            <a:solidFill>
              <a:schemeClr val="accent1"/>
            </a:solidFill>
          </a:ln>
        </p:spPr>
        <p:txBody>
          <a:bodyPr>
            <a:normAutofit/>
          </a:bodyPr>
          <a:lstStyle/>
          <a:p>
            <a:pPr algn="just"/>
            <a:r>
              <a:rPr lang="ru-RU" sz="2000" dirty="0" smtClean="0">
                <a:latin typeface="Arial" panose="020B0604020202020204" pitchFamily="34" charset="0"/>
                <a:cs typeface="Arial" panose="020B0604020202020204" pitchFamily="34" charset="0"/>
              </a:rPr>
              <a:t>Использование  симуляционных технологий является технологической образовательной моделью для освоения сложных практических навыков и приобретения прочных теоретических знаний, базирующихся на прикладных аспектах.</a:t>
            </a:r>
          </a:p>
          <a:p>
            <a:pPr marL="0" indent="0" algn="just">
              <a:buNone/>
            </a:pPr>
            <a:r>
              <a:rPr lang="ru-RU" sz="2000" i="1" dirty="0" smtClean="0">
                <a:latin typeface="Arial" panose="020B0604020202020204" pitchFamily="34" charset="0"/>
                <a:cs typeface="Arial" panose="020B0604020202020204" pitchFamily="34" charset="0"/>
              </a:rPr>
              <a:t>Например, </a:t>
            </a:r>
            <a:r>
              <a:rPr lang="ru-RU" sz="2000" dirty="0" smtClean="0">
                <a:latin typeface="Arial" panose="020B0604020202020204" pitchFamily="34" charset="0"/>
                <a:cs typeface="Arial" panose="020B0604020202020204" pitchFamily="34" charset="0"/>
              </a:rPr>
              <a:t>Командный тренинг проводится на основе теоретической подготовки с последующей отработкой практических навыков в специально оборудованных классах ЦСТ (процедурном кабинете, больничной палате, операционной, палате интенсивной терапии, родовом зале.</a:t>
            </a:r>
            <a:endParaRPr lang="ru-RU" sz="20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877219"/>
            <a:ext cx="2647950" cy="2612800"/>
          </a:xfrm>
          <a:prstGeom prst="rect">
            <a:avLst/>
          </a:prstGeom>
        </p:spPr>
      </p:pic>
    </p:spTree>
    <p:extLst>
      <p:ext uri="{BB962C8B-B14F-4D97-AF65-F5344CB8AC3E}">
        <p14:creationId xmlns:p14="http://schemas.microsoft.com/office/powerpoint/2010/main" val="1479012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0000"/>
                </a:solidFill>
              </a:rPr>
              <a:t>Контроль и оценка знаний </a:t>
            </a:r>
            <a:endParaRPr lang="ru-RU" dirty="0">
              <a:solidFill>
                <a:srgbClr val="FF0000"/>
              </a:solidFill>
            </a:endParaRPr>
          </a:p>
        </p:txBody>
      </p:sp>
      <p:sp>
        <p:nvSpPr>
          <p:cNvPr id="3" name="Объект 2"/>
          <p:cNvSpPr>
            <a:spLocks noGrp="1"/>
          </p:cNvSpPr>
          <p:nvPr>
            <p:ph idx="1"/>
          </p:nvPr>
        </p:nvSpPr>
        <p:spPr>
          <a:xfrm>
            <a:off x="4657724" y="1825625"/>
            <a:ext cx="6696075" cy="4351338"/>
          </a:xfrm>
          <a:ln>
            <a:solidFill>
              <a:schemeClr val="accent1"/>
            </a:solidFill>
          </a:ln>
        </p:spPr>
        <p:txBody>
          <a:bodyPr>
            <a:normAutofit fontScale="70000" lnSpcReduction="20000"/>
          </a:bodyPr>
          <a:lstStyle/>
          <a:p>
            <a:r>
              <a:rPr lang="ru-RU" sz="2000" dirty="0" smtClean="0">
                <a:latin typeface="Arial" panose="020B0604020202020204" pitchFamily="34" charset="0"/>
                <a:cs typeface="Arial" panose="020B0604020202020204" pitchFamily="34" charset="0"/>
              </a:rPr>
              <a:t>Все учебные комнаты кафедры оснащены видеокамерами. Система видеоконтроля используется как в учебном процессе (для симуляции и </a:t>
            </a:r>
            <a:r>
              <a:rPr lang="ru-RU" sz="2000" dirty="0" err="1" smtClean="0">
                <a:latin typeface="Arial" panose="020B0604020202020204" pitchFamily="34" charset="0"/>
                <a:cs typeface="Arial" panose="020B0604020202020204" pitchFamily="34" charset="0"/>
              </a:rPr>
              <a:t>дебрифинга</a:t>
            </a:r>
            <a:r>
              <a:rPr lang="ru-RU" sz="2000" dirty="0" smtClean="0">
                <a:latin typeface="Arial" panose="020B0604020202020204" pitchFamily="34" charset="0"/>
                <a:cs typeface="Arial" panose="020B0604020202020204" pitchFamily="34" charset="0"/>
              </a:rPr>
              <a:t>), так и в рамках промежуточных и итоговой аттестации, аккредитации медицинских специалистов. Использование видеоконтроля и чек-листов полностью исключает субъективность в оценке обучающихся.</a:t>
            </a:r>
          </a:p>
          <a:p>
            <a:r>
              <a:rPr lang="ru-RU" sz="2000" dirty="0" smtClean="0">
                <a:solidFill>
                  <a:schemeClr val="accent1">
                    <a:lumMod val="75000"/>
                  </a:schemeClr>
                </a:solidFill>
                <a:latin typeface="Arial" panose="020B0604020202020204" pitchFamily="34" charset="0"/>
                <a:cs typeface="Arial" panose="020B0604020202020204" pitchFamily="34" charset="0"/>
              </a:rPr>
              <a:t>В рамках аттестации/аккредитации, преподаватель-эксперт, находясь в разных комнатах с обучающимся</a:t>
            </a:r>
            <a:r>
              <a:rPr lang="ru-RU" sz="2000" dirty="0" smtClean="0">
                <a:latin typeface="Arial" panose="020B0604020202020204" pitchFamily="34" charset="0"/>
                <a:cs typeface="Arial" panose="020B0604020202020204" pitchFamily="34" charset="0"/>
              </a:rPr>
              <a:t>, оценивает правильность выполнения практических навыков обучающимися онлайн по монитору компьютера, параллельно заполняя электронный чек-лист, в котором отмечается соблюдение последовательности и правильности </a:t>
            </a:r>
            <a:r>
              <a:rPr lang="ru-RU" sz="2000" dirty="0" err="1" smtClean="0">
                <a:latin typeface="Arial" panose="020B0604020202020204" pitchFamily="34" charset="0"/>
                <a:cs typeface="Arial" panose="020B0604020202020204" pitchFamily="34" charset="0"/>
              </a:rPr>
              <a:t>выполнения</a:t>
            </a:r>
            <a:r>
              <a:rPr lang="ru-RU" sz="2000" dirty="0" smtClean="0">
                <a:latin typeface="Arial" panose="020B0604020202020204" pitchFamily="34" charset="0"/>
                <a:cs typeface="Arial" panose="020B0604020202020204" pitchFamily="34" charset="0"/>
              </a:rPr>
              <a:t> алгоритма практического навыка. </a:t>
            </a:r>
          </a:p>
          <a:p>
            <a:r>
              <a:rPr lang="ru-RU" sz="2000" dirty="0" smtClean="0">
                <a:latin typeface="Arial" panose="020B0604020202020204" pitchFamily="34" charset="0"/>
                <a:cs typeface="Arial" panose="020B0604020202020204" pitchFamily="34" charset="0"/>
              </a:rPr>
              <a:t>Каждый пункт алгоритма выполнения навыка в чек-листе фиксируется в баллах:</a:t>
            </a:r>
          </a:p>
          <a:p>
            <a:r>
              <a:rPr lang="ru-RU" sz="2000" dirty="0" smtClean="0">
                <a:latin typeface="Arial" panose="020B0604020202020204" pitchFamily="34" charset="0"/>
                <a:cs typeface="Arial" panose="020B0604020202020204" pitchFamily="34" charset="0"/>
              </a:rPr>
              <a:t> 0 – не выполнен; </a:t>
            </a:r>
          </a:p>
          <a:p>
            <a:r>
              <a:rPr lang="ru-RU" sz="2000" dirty="0" smtClean="0">
                <a:latin typeface="Arial" panose="020B0604020202020204" pitchFamily="34" charset="0"/>
                <a:cs typeface="Arial" panose="020B0604020202020204" pitchFamily="34" charset="0"/>
              </a:rPr>
              <a:t>0,5 – выполнен частично; </a:t>
            </a:r>
          </a:p>
          <a:p>
            <a:r>
              <a:rPr lang="ru-RU" sz="2000" dirty="0" smtClean="0">
                <a:latin typeface="Arial" panose="020B0604020202020204" pitchFamily="34" charset="0"/>
                <a:cs typeface="Arial" panose="020B0604020202020204" pitchFamily="34" charset="0"/>
              </a:rPr>
              <a:t>1 – выполнен правильно. </a:t>
            </a:r>
          </a:p>
          <a:p>
            <a:pPr marL="0" indent="0">
              <a:buNone/>
            </a:pPr>
            <a:endParaRPr lang="ru-RU" sz="2000" dirty="0">
              <a:latin typeface="Arial" panose="020B0604020202020204" pitchFamily="34" charset="0"/>
              <a:cs typeface="Arial" panose="020B0604020202020204" pitchFamily="34" charset="0"/>
            </a:endParaRPr>
          </a:p>
          <a:p>
            <a:pPr marL="0" indent="0">
              <a:buNone/>
            </a:pPr>
            <a:r>
              <a:rPr lang="ru-RU" sz="2000" dirty="0" smtClean="0">
                <a:latin typeface="Arial" panose="020B0604020202020204" pitchFamily="34" charset="0"/>
                <a:cs typeface="Arial" panose="020B0604020202020204" pitchFamily="34" charset="0"/>
              </a:rPr>
              <a:t>На основании суммы баллов в чек-листе, который заполняется на каждого студента индивидуально, формируется оценка за выполнение практического навыка</a:t>
            </a:r>
            <a:endParaRPr lang="ru-RU" sz="20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stretch>
            <a:fillRect/>
          </a:stretch>
        </p:blipFill>
        <p:spPr>
          <a:xfrm>
            <a:off x="838200" y="1900238"/>
            <a:ext cx="2933786" cy="1963380"/>
          </a:xfrm>
          <a:prstGeom prst="rect">
            <a:avLst/>
          </a:prstGeom>
        </p:spPr>
      </p:pic>
    </p:spTree>
    <p:extLst>
      <p:ext uri="{BB962C8B-B14F-4D97-AF65-F5344CB8AC3E}">
        <p14:creationId xmlns:p14="http://schemas.microsoft.com/office/powerpoint/2010/main" val="2307699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ЛИТЕРАТУРА </a:t>
            </a:r>
            <a:endParaRPr lang="ru-RU" dirty="0"/>
          </a:p>
        </p:txBody>
      </p:sp>
      <p:sp>
        <p:nvSpPr>
          <p:cNvPr id="3" name="Объект 2"/>
          <p:cNvSpPr>
            <a:spLocks noGrp="1"/>
          </p:cNvSpPr>
          <p:nvPr>
            <p:ph idx="1"/>
          </p:nvPr>
        </p:nvSpPr>
        <p:spPr>
          <a:ln>
            <a:solidFill>
              <a:schemeClr val="accent1"/>
            </a:solidFill>
          </a:ln>
        </p:spPr>
        <p:txBody>
          <a:bodyPr>
            <a:normAutofit lnSpcReduction="10000"/>
          </a:bodyPr>
          <a:lstStyle/>
          <a:p>
            <a:r>
              <a:rPr lang="ru-RU" dirty="0" err="1" smtClean="0"/>
              <a:t>Таптыгина</a:t>
            </a:r>
            <a:r>
              <a:rPr lang="ru-RU" dirty="0" smtClean="0"/>
              <a:t>, Е. В. Применение симуляционных технологий в образовательном процессе в Красноярском государственном медицинском университете / Е. В. </a:t>
            </a:r>
            <a:r>
              <a:rPr lang="ru-RU" dirty="0" err="1" smtClean="0"/>
              <a:t>Таптыгина</a:t>
            </a:r>
            <a:r>
              <a:rPr lang="ru-RU" dirty="0" smtClean="0"/>
              <a:t>, С. Ю. Никулина // Вузовская педагогика 2016. Современные тенденции развития педагогических технологий в медицинском образовании : материалы </a:t>
            </a:r>
            <a:r>
              <a:rPr lang="ru-RU" dirty="0" err="1" smtClean="0"/>
              <a:t>конф</a:t>
            </a:r>
            <a:r>
              <a:rPr lang="ru-RU" dirty="0" smtClean="0"/>
              <a:t>. / гл. ред. С. Ю. Никулина. – Красноярск : </a:t>
            </a:r>
            <a:r>
              <a:rPr lang="ru-RU" dirty="0" err="1" smtClean="0"/>
              <a:t>КрасГМУ</a:t>
            </a:r>
            <a:r>
              <a:rPr lang="ru-RU" dirty="0" smtClean="0"/>
              <a:t>, 2016. – С. 418–420. </a:t>
            </a:r>
          </a:p>
          <a:p>
            <a:r>
              <a:rPr lang="ru-RU" dirty="0" smtClean="0"/>
              <a:t>Высшая школа: традиции и инновации. Актуальные вопросы и задачи системы образования РФ: монография / кол. авторов; под ред. Е. В. </a:t>
            </a:r>
            <a:r>
              <a:rPr lang="ru-RU" dirty="0" err="1" smtClean="0"/>
              <a:t>Ляпунцовой</a:t>
            </a:r>
            <a:r>
              <a:rPr lang="ru-RU" dirty="0" smtClean="0"/>
              <a:t>, Ю. М. Белозеровой, И.И. Дроздовой. — Москва : РУСАЙНС, 2019. — 296 с. С.266- 277</a:t>
            </a:r>
            <a:endParaRPr lang="ru-RU" dirty="0"/>
          </a:p>
        </p:txBody>
      </p:sp>
    </p:spTree>
    <p:extLst>
      <p:ext uri="{BB962C8B-B14F-4D97-AF65-F5344CB8AC3E}">
        <p14:creationId xmlns:p14="http://schemas.microsoft.com/office/powerpoint/2010/main" val="3275407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Симуляционная</a:t>
            </a:r>
            <a:r>
              <a:rPr lang="ru-RU" dirty="0" smtClean="0"/>
              <a:t>  технология </a:t>
            </a:r>
            <a:endParaRPr lang="ru-RU" dirty="0"/>
          </a:p>
        </p:txBody>
      </p:sp>
      <p:sp>
        <p:nvSpPr>
          <p:cNvPr id="3" name="Объект 2"/>
          <p:cNvSpPr>
            <a:spLocks noGrp="1"/>
          </p:cNvSpPr>
          <p:nvPr>
            <p:ph idx="1"/>
          </p:nvPr>
        </p:nvSpPr>
        <p:spPr>
          <a:xfrm>
            <a:off x="4019550" y="1873250"/>
            <a:ext cx="6781800" cy="4351338"/>
          </a:xfrm>
          <a:ln>
            <a:solidFill>
              <a:schemeClr val="accent1"/>
            </a:solidFill>
          </a:ln>
        </p:spPr>
        <p:txBody>
          <a:bodyPr>
            <a:normAutofit lnSpcReduction="10000"/>
          </a:bodyPr>
          <a:lstStyle/>
          <a:p>
            <a:pPr marL="0" indent="0">
              <a:buNone/>
            </a:pPr>
            <a:r>
              <a:rPr lang="ru-RU" dirty="0" smtClean="0"/>
              <a:t>– </a:t>
            </a:r>
            <a:r>
              <a:rPr lang="ru-RU" dirty="0" smtClean="0">
                <a:latin typeface="Arial" panose="020B0604020202020204" pitchFamily="34" charset="0"/>
                <a:cs typeface="Arial" panose="020B0604020202020204" pitchFamily="34" charset="0"/>
              </a:rPr>
              <a:t>инструмент для практической отработки навыков в обстановке, напоминающей реальную.</a:t>
            </a:r>
          </a:p>
          <a:p>
            <a:pPr marL="0" indent="0">
              <a:buNone/>
            </a:pPr>
            <a:r>
              <a:rPr lang="ru-RU" dirty="0" smtClean="0">
                <a:latin typeface="Arial" panose="020B0604020202020204" pitchFamily="34" charset="0"/>
                <a:cs typeface="Arial" panose="020B0604020202020204" pitchFamily="34" charset="0"/>
              </a:rPr>
              <a:t>– это современная технология, которая дает возможность закрепить необходимые теоретические знания и практические умения, довести их до автоматизма, научить действовать системно: планировать, организовывать, корректировать и анализировать свою деятельность.</a:t>
            </a:r>
          </a:p>
          <a:p>
            <a:pPr marL="0" indent="0">
              <a:buNone/>
            </a:pPr>
            <a:endParaRPr lang="ru-RU"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1525" y="2073274"/>
            <a:ext cx="2951665" cy="2251075"/>
          </a:xfrm>
          <a:prstGeom prst="rect">
            <a:avLst/>
          </a:prstGeom>
        </p:spPr>
      </p:pic>
    </p:spTree>
    <p:extLst>
      <p:ext uri="{BB962C8B-B14F-4D97-AF65-F5344CB8AC3E}">
        <p14:creationId xmlns:p14="http://schemas.microsoft.com/office/powerpoint/2010/main" val="3625276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solidFill>
                  <a:srgbClr val="FF0000"/>
                </a:solidFill>
              </a:rPr>
              <a:t>Преимущество и сущность симуляции в образовании </a:t>
            </a:r>
            <a:endParaRPr lang="ru-RU" sz="3600" dirty="0">
              <a:solidFill>
                <a:srgbClr val="FF0000"/>
              </a:solidFill>
            </a:endParaRPr>
          </a:p>
        </p:txBody>
      </p:sp>
      <p:sp>
        <p:nvSpPr>
          <p:cNvPr id="3" name="Объект 2"/>
          <p:cNvSpPr>
            <a:spLocks noGrp="1"/>
          </p:cNvSpPr>
          <p:nvPr>
            <p:ph idx="1"/>
          </p:nvPr>
        </p:nvSpPr>
        <p:spPr>
          <a:xfrm>
            <a:off x="3352800" y="1825625"/>
            <a:ext cx="8001000" cy="4351338"/>
          </a:xfrm>
          <a:ln>
            <a:solidFill>
              <a:schemeClr val="accent1"/>
            </a:solidFill>
          </a:ln>
        </p:spPr>
        <p:txBody>
          <a:bodyPr>
            <a:normAutofit/>
          </a:bodyPr>
          <a:lstStyle/>
          <a:p>
            <a:pPr marL="0" indent="0">
              <a:buNone/>
            </a:pPr>
            <a:r>
              <a:rPr lang="ru-RU" sz="2400" dirty="0" smtClean="0">
                <a:latin typeface="Arial" panose="020B0604020202020204" pitchFamily="34" charset="0"/>
                <a:cs typeface="Arial" panose="020B0604020202020204" pitchFamily="34" charset="0"/>
              </a:rPr>
              <a:t>– современная технология, которая дает возможность закрепить необходимые теоретические знания и практические умения, довести их до автоматизма, научить действовать системно: планировать, организовывать, корректировать и анализировать свою деятельность. </a:t>
            </a:r>
          </a:p>
          <a:p>
            <a:pPr marL="0" indent="0">
              <a:buNone/>
            </a:pPr>
            <a:r>
              <a:rPr lang="ru-RU" sz="2400" dirty="0" smtClean="0">
                <a:latin typeface="Arial" panose="020B0604020202020204" pitchFamily="34" charset="0"/>
                <a:cs typeface="Arial" panose="020B0604020202020204" pitchFamily="34" charset="0"/>
              </a:rPr>
              <a:t>Преимуществом симуляционных технологий является обучение </a:t>
            </a:r>
            <a:r>
              <a:rPr lang="ru-RU" sz="2400" dirty="0" smtClean="0">
                <a:solidFill>
                  <a:schemeClr val="accent1">
                    <a:lumMod val="75000"/>
                  </a:schemeClr>
                </a:solidFill>
                <a:latin typeface="Arial" panose="020B0604020202020204" pitchFamily="34" charset="0"/>
                <a:cs typeface="Arial" panose="020B0604020202020204" pitchFamily="34" charset="0"/>
              </a:rPr>
              <a:t>без нанесения вреда человеку и снятие тревоги и боязни у обучающихся совершить непоправимую ошибку.</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8187" y="1825625"/>
            <a:ext cx="2314575" cy="1981200"/>
          </a:xfrm>
          <a:prstGeom prst="rect">
            <a:avLst/>
          </a:prstGeom>
        </p:spPr>
      </p:pic>
    </p:spTree>
    <p:extLst>
      <p:ext uri="{BB962C8B-B14F-4D97-AF65-F5344CB8AC3E}">
        <p14:creationId xmlns:p14="http://schemas.microsoft.com/office/powerpoint/2010/main" val="3717053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технологии </a:t>
            </a:r>
            <a:endParaRPr lang="ru-RU" dirty="0"/>
          </a:p>
        </p:txBody>
      </p:sp>
      <p:sp>
        <p:nvSpPr>
          <p:cNvPr id="3" name="Объект 2"/>
          <p:cNvSpPr>
            <a:spLocks noGrp="1"/>
          </p:cNvSpPr>
          <p:nvPr>
            <p:ph idx="1"/>
          </p:nvPr>
        </p:nvSpPr>
        <p:spPr>
          <a:xfrm>
            <a:off x="3990974" y="1825625"/>
            <a:ext cx="7362825" cy="4351338"/>
          </a:xfrm>
          <a:ln>
            <a:solidFill>
              <a:schemeClr val="accent1"/>
            </a:solidFill>
          </a:ln>
        </p:spPr>
        <p:txBody>
          <a:bodyPr/>
          <a:lstStyle/>
          <a:p>
            <a:pPr marL="0" indent="0">
              <a:buNone/>
            </a:pPr>
            <a:r>
              <a:rPr lang="ru-RU" dirty="0" smtClean="0"/>
              <a:t>- повышение качества практической подготовки обучающихся путем применения современных технологий освоения и совершенствования практических навыков – специальных фантомов и тренажеров, а также виртуальных (компьютерных) симуляторов, обеспечивающих создание реальности медицинских вмешательств и процедур</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237" y="1938337"/>
            <a:ext cx="2619375" cy="1743075"/>
          </a:xfrm>
          <a:prstGeom prst="rect">
            <a:avLst/>
          </a:prstGeom>
        </p:spPr>
      </p:pic>
    </p:spTree>
    <p:extLst>
      <p:ext uri="{BB962C8B-B14F-4D97-AF65-F5344CB8AC3E}">
        <p14:creationId xmlns:p14="http://schemas.microsoft.com/office/powerpoint/2010/main" val="2491288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Симуляционное</a:t>
            </a:r>
            <a:r>
              <a:rPr lang="ru-RU" dirty="0" smtClean="0"/>
              <a:t>  оборудование семи уровней реалистичности: </a:t>
            </a:r>
            <a:endParaRPr lang="ru-RU" dirty="0"/>
          </a:p>
        </p:txBody>
      </p:sp>
      <p:sp>
        <p:nvSpPr>
          <p:cNvPr id="3" name="Объект 2"/>
          <p:cNvSpPr>
            <a:spLocks noGrp="1"/>
          </p:cNvSpPr>
          <p:nvPr>
            <p:ph idx="1"/>
          </p:nvPr>
        </p:nvSpPr>
        <p:spPr>
          <a:xfrm>
            <a:off x="838200" y="1825625"/>
            <a:ext cx="7439025" cy="4351338"/>
          </a:xfrm>
          <a:ln>
            <a:solidFill>
              <a:schemeClr val="accent1"/>
            </a:solidFill>
          </a:ln>
        </p:spPr>
        <p:txBody>
          <a:bodyPr/>
          <a:lstStyle/>
          <a:p>
            <a:pPr marL="514350" indent="-514350">
              <a:buFont typeface="+mj-lt"/>
              <a:buAutoNum type="arabicPeriod"/>
            </a:pPr>
            <a:r>
              <a:rPr lang="ru-RU" dirty="0" smtClean="0"/>
              <a:t>визуального, </a:t>
            </a:r>
          </a:p>
          <a:p>
            <a:pPr marL="514350" indent="-514350">
              <a:buFont typeface="+mj-lt"/>
              <a:buAutoNum type="arabicPeriod"/>
            </a:pPr>
            <a:r>
              <a:rPr lang="ru-RU" dirty="0" smtClean="0"/>
              <a:t>тактильного, </a:t>
            </a:r>
          </a:p>
          <a:p>
            <a:pPr marL="514350" indent="-514350">
              <a:buFont typeface="+mj-lt"/>
              <a:buAutoNum type="arabicPeriod"/>
            </a:pPr>
            <a:r>
              <a:rPr lang="ru-RU" dirty="0" smtClean="0"/>
              <a:t>реактивного, </a:t>
            </a:r>
          </a:p>
          <a:p>
            <a:pPr marL="514350" indent="-514350">
              <a:buFont typeface="+mj-lt"/>
              <a:buAutoNum type="arabicPeriod"/>
            </a:pPr>
            <a:r>
              <a:rPr lang="ru-RU" dirty="0" smtClean="0"/>
              <a:t>автоматизированного, </a:t>
            </a:r>
          </a:p>
          <a:p>
            <a:pPr marL="514350" indent="-514350">
              <a:buFont typeface="+mj-lt"/>
              <a:buAutoNum type="arabicPeriod"/>
            </a:pPr>
            <a:r>
              <a:rPr lang="ru-RU" dirty="0" smtClean="0"/>
              <a:t>аппаратного, интерактивного и интегрированного</a:t>
            </a:r>
          </a:p>
          <a:p>
            <a:pPr marL="514350" indent="-514350">
              <a:buFont typeface="+mj-lt"/>
              <a:buAutoNum type="arabicPeriod"/>
            </a:pPr>
            <a:r>
              <a:rPr lang="ru-RU" dirty="0" smtClean="0"/>
              <a:t>использование роботов-симуляторов </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5362" y="4205288"/>
            <a:ext cx="2466975" cy="1857375"/>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82037" y="1890713"/>
            <a:ext cx="2400300" cy="2114550"/>
          </a:xfrm>
          <a:prstGeom prst="rect">
            <a:avLst/>
          </a:prstGeom>
        </p:spPr>
      </p:pic>
    </p:spTree>
    <p:extLst>
      <p:ext uri="{BB962C8B-B14F-4D97-AF65-F5344CB8AC3E}">
        <p14:creationId xmlns:p14="http://schemas.microsoft.com/office/powerpoint/2010/main" val="3297489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err="1" smtClean="0"/>
              <a:t>Симуляционный</a:t>
            </a:r>
            <a:r>
              <a:rPr lang="ru-RU" sz="3200" dirty="0" smtClean="0"/>
              <a:t> тренинг состоит из следующих этапов:</a:t>
            </a:r>
            <a:endParaRPr lang="ru-RU" dirty="0"/>
          </a:p>
        </p:txBody>
      </p:sp>
      <p:sp>
        <p:nvSpPr>
          <p:cNvPr id="3" name="Объект 2"/>
          <p:cNvSpPr>
            <a:spLocks noGrp="1"/>
          </p:cNvSpPr>
          <p:nvPr>
            <p:ph idx="1"/>
          </p:nvPr>
        </p:nvSpPr>
        <p:spPr>
          <a:xfrm>
            <a:off x="4010024" y="1825625"/>
            <a:ext cx="7343775" cy="4351338"/>
          </a:xfrm>
          <a:ln>
            <a:solidFill>
              <a:schemeClr val="accent1"/>
            </a:solidFill>
          </a:ln>
        </p:spPr>
        <p:txBody>
          <a:bodyPr>
            <a:normAutofit/>
          </a:bodyPr>
          <a:lstStyle/>
          <a:p>
            <a:pPr marL="514350" indent="-514350" algn="just">
              <a:buFont typeface="+mj-lt"/>
              <a:buAutoNum type="arabicPeriod"/>
            </a:pPr>
            <a:r>
              <a:rPr lang="ru-RU" sz="2400" dirty="0" smtClean="0">
                <a:latin typeface="Arial" panose="020B0604020202020204" pitchFamily="34" charset="0"/>
                <a:cs typeface="Arial" panose="020B0604020202020204" pitchFamily="34" charset="0"/>
              </a:rPr>
              <a:t>брифинг (основные цели, задачи, показания и противопоказания);</a:t>
            </a:r>
          </a:p>
          <a:p>
            <a:pPr marL="514350" indent="-514350" algn="just">
              <a:buFont typeface="+mj-lt"/>
              <a:buAutoNum type="arabicPeriod"/>
            </a:pPr>
            <a:r>
              <a:rPr lang="ru-RU" sz="2400" dirty="0" smtClean="0">
                <a:latin typeface="Arial" panose="020B0604020202020204" pitchFamily="34" charset="0"/>
                <a:cs typeface="Arial" panose="020B0604020202020204" pitchFamily="34" charset="0"/>
              </a:rPr>
              <a:t>демонстрация манипуляций преподавателем;</a:t>
            </a:r>
          </a:p>
          <a:p>
            <a:pPr marL="514350" indent="-514350" algn="just">
              <a:buFont typeface="+mj-lt"/>
              <a:buAutoNum type="arabicPeriod"/>
            </a:pPr>
            <a:r>
              <a:rPr lang="ru-RU" sz="2400" dirty="0" smtClean="0">
                <a:latin typeface="Arial" panose="020B0604020202020204" pitchFamily="34" charset="0"/>
                <a:cs typeface="Arial" panose="020B0604020202020204" pitchFamily="34" charset="0"/>
              </a:rPr>
              <a:t> отработка практических навыков на симуляторах под контролем преподавателя; </a:t>
            </a:r>
          </a:p>
          <a:p>
            <a:pPr marL="514350" indent="-514350" algn="just">
              <a:buFont typeface="+mj-lt"/>
              <a:buAutoNum type="arabicPeriod"/>
            </a:pPr>
            <a:r>
              <a:rPr lang="ru-RU" sz="2400" dirty="0" smtClean="0">
                <a:latin typeface="Arial" panose="020B0604020202020204" pitchFamily="34" charset="0"/>
                <a:cs typeface="Arial" panose="020B0604020202020204" pitchFamily="34" charset="0"/>
              </a:rPr>
              <a:t>заключительным этапом является </a:t>
            </a:r>
            <a:r>
              <a:rPr lang="ru-RU" sz="2400" dirty="0" err="1" smtClean="0">
                <a:latin typeface="Arial" panose="020B0604020202020204" pitchFamily="34" charset="0"/>
                <a:cs typeface="Arial" panose="020B0604020202020204" pitchFamily="34" charset="0"/>
              </a:rPr>
              <a:t>дебрифинг</a:t>
            </a:r>
            <a:r>
              <a:rPr lang="ru-RU" sz="2400" dirty="0" smtClean="0">
                <a:latin typeface="Arial" panose="020B0604020202020204" pitchFamily="34" charset="0"/>
                <a:cs typeface="Arial" panose="020B0604020202020204" pitchFamily="34" charset="0"/>
              </a:rPr>
              <a:t> – обсуждение действий и полученных результатов, при необходимости с возможностью еще раз осознанно повторить освоенные навыки</a:t>
            </a: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9162" y="2081212"/>
            <a:ext cx="2619375" cy="1743075"/>
          </a:xfrm>
          <a:prstGeom prst="rect">
            <a:avLst/>
          </a:prstGeom>
        </p:spPr>
      </p:pic>
    </p:spTree>
    <p:extLst>
      <p:ext uri="{BB962C8B-B14F-4D97-AF65-F5344CB8AC3E}">
        <p14:creationId xmlns:p14="http://schemas.microsoft.com/office/powerpoint/2010/main" val="1097459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77875"/>
          </a:xfrm>
          <a:solidFill>
            <a:schemeClr val="accent6">
              <a:lumMod val="60000"/>
              <a:lumOff val="40000"/>
            </a:schemeClr>
          </a:solidFill>
        </p:spPr>
        <p:txBody>
          <a:bodyPr/>
          <a:lstStyle/>
          <a:p>
            <a:r>
              <a:rPr lang="ru-RU" dirty="0" smtClean="0">
                <a:solidFill>
                  <a:schemeClr val="accent1">
                    <a:lumMod val="75000"/>
                  </a:schemeClr>
                </a:solidFill>
              </a:rPr>
              <a:t>Этапы технологии </a:t>
            </a:r>
            <a:r>
              <a:rPr lang="ru-RU" sz="2000" dirty="0" smtClean="0">
                <a:solidFill>
                  <a:schemeClr val="accent1">
                    <a:lumMod val="75000"/>
                  </a:schemeClr>
                </a:solidFill>
              </a:rPr>
              <a:t>(на примере медицинской специальности) </a:t>
            </a:r>
            <a:endParaRPr lang="ru-RU" sz="2000" dirty="0">
              <a:solidFill>
                <a:schemeClr val="accent1">
                  <a:lumMod val="75000"/>
                </a:schemeClr>
              </a:solidFill>
            </a:endParaRPr>
          </a:p>
        </p:txBody>
      </p:sp>
      <p:sp>
        <p:nvSpPr>
          <p:cNvPr id="3" name="Объект 2"/>
          <p:cNvSpPr>
            <a:spLocks noGrp="1"/>
          </p:cNvSpPr>
          <p:nvPr>
            <p:ph idx="1"/>
          </p:nvPr>
        </p:nvSpPr>
        <p:spPr>
          <a:xfrm>
            <a:off x="3314700" y="1825625"/>
            <a:ext cx="8039100" cy="4351338"/>
          </a:xfrm>
          <a:ln>
            <a:solidFill>
              <a:schemeClr val="accent1"/>
            </a:solidFill>
          </a:ln>
        </p:spPr>
        <p:txBody>
          <a:bodyPr>
            <a:normAutofit/>
          </a:bodyPr>
          <a:lstStyle/>
          <a:p>
            <a:r>
              <a:rPr lang="ru-RU" sz="2000" b="1" u="sng" dirty="0" smtClean="0">
                <a:latin typeface="Arial" panose="020B0604020202020204" pitchFamily="34" charset="0"/>
                <a:cs typeface="Arial" panose="020B0604020202020204" pitchFamily="34" charset="0"/>
              </a:rPr>
              <a:t>I этап.  </a:t>
            </a:r>
            <a:r>
              <a:rPr lang="ru-RU" sz="2000" b="1" dirty="0" smtClean="0">
                <a:latin typeface="Arial" panose="020B0604020202020204" pitchFamily="34" charset="0"/>
                <a:cs typeface="Arial" panose="020B0604020202020204" pitchFamily="34" charset="0"/>
              </a:rPr>
              <a:t>Предоставляется ряд видео-лекций</a:t>
            </a:r>
            <a:r>
              <a:rPr lang="ru-RU" sz="2000" dirty="0" smtClean="0">
                <a:latin typeface="Arial" panose="020B0604020202020204" pitchFamily="34" charset="0"/>
                <a:cs typeface="Arial" panose="020B0604020202020204" pitchFamily="34" charset="0"/>
              </a:rPr>
              <a:t>, с основами теоретической подготовки по оказанию…</a:t>
            </a:r>
          </a:p>
          <a:p>
            <a:endParaRPr lang="ru-RU" sz="2000" dirty="0" smtClean="0">
              <a:latin typeface="Arial" panose="020B0604020202020204" pitchFamily="34" charset="0"/>
              <a:cs typeface="Arial" panose="020B0604020202020204" pitchFamily="34" charset="0"/>
            </a:endParaRPr>
          </a:p>
          <a:p>
            <a:r>
              <a:rPr lang="ru-RU" sz="2000" b="1" dirty="0" smtClean="0">
                <a:latin typeface="Arial" panose="020B0604020202020204" pitchFamily="34" charset="0"/>
                <a:cs typeface="Arial" panose="020B0604020202020204" pitchFamily="34" charset="0"/>
              </a:rPr>
              <a:t>На II этапе – работа с интерактивной моделью</a:t>
            </a:r>
            <a:r>
              <a:rPr lang="ru-RU" sz="2000" dirty="0" smtClean="0">
                <a:latin typeface="Arial" panose="020B0604020202020204" pitchFamily="34" charset="0"/>
                <a:cs typeface="Arial" panose="020B0604020202020204" pitchFamily="34" charset="0"/>
              </a:rPr>
              <a:t>, которая состоит из ряда модулей, каждый из которых содержит алгоритм оказания помощи при неотложных состояниях краткое описание клинической картины, инструментальные и лабораторные данные, предлагается на выбор несколько вариантов действий. Только один из них является верным.</a:t>
            </a:r>
          </a:p>
          <a:p>
            <a:r>
              <a:rPr lang="ru-RU" sz="2000" dirty="0" smtClean="0">
                <a:latin typeface="Arial" panose="020B0604020202020204" pitchFamily="34" charset="0"/>
                <a:cs typeface="Arial" panose="020B0604020202020204" pitchFamily="34" charset="0"/>
              </a:rPr>
              <a:t> При выборе неправильного варианта появляется сообщение об ошибочности выбора, после чего обучающийся вынужден проходить алгоритм с начала. При дальнейшем прохождении модуля ответы выстраиваются в правильный алгоритм  действий при выбранном неотложном состоянии.</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762" y="1825625"/>
            <a:ext cx="2314575" cy="1981200"/>
          </a:xfrm>
          <a:prstGeom prst="rect">
            <a:avLst/>
          </a:prstGeom>
        </p:spPr>
      </p:pic>
    </p:spTree>
    <p:extLst>
      <p:ext uri="{BB962C8B-B14F-4D97-AF65-F5344CB8AC3E}">
        <p14:creationId xmlns:p14="http://schemas.microsoft.com/office/powerpoint/2010/main" val="3917104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14750" y="1320800"/>
            <a:ext cx="7620000" cy="4351338"/>
          </a:xfrm>
          <a:ln>
            <a:solidFill>
              <a:schemeClr val="accent1"/>
            </a:solidFill>
          </a:ln>
        </p:spPr>
        <p:txBody>
          <a:bodyPr>
            <a:normAutofit fontScale="62500" lnSpcReduction="20000"/>
          </a:bodyPr>
          <a:lstStyle/>
          <a:p>
            <a:pPr marL="0" indent="361950" algn="just"/>
            <a:r>
              <a:rPr lang="ru-RU" b="1" u="sng" dirty="0">
                <a:latin typeface="Arial" panose="020B0604020202020204" pitchFamily="34" charset="0"/>
                <a:cs typeface="Arial" panose="020B0604020202020204" pitchFamily="34" charset="0"/>
              </a:rPr>
              <a:t>III этап – работа с </a:t>
            </a:r>
            <a:r>
              <a:rPr lang="ru-RU" b="1" u="sng" dirty="0" smtClean="0">
                <a:latin typeface="Arial" panose="020B0604020202020204" pitchFamily="34" charset="0"/>
                <a:cs typeface="Arial" panose="020B0604020202020204" pitchFamily="34" charset="0"/>
              </a:rPr>
              <a:t>роботом </a:t>
            </a:r>
            <a:r>
              <a:rPr lang="en-US" dirty="0" err="1" smtClean="0">
                <a:latin typeface="Arial" panose="020B0604020202020204" pitchFamily="34" charset="0"/>
                <a:cs typeface="Arial" panose="020B0604020202020204" pitchFamily="34" charset="0"/>
              </a:rPr>
              <a:t>iSTAN</a:t>
            </a:r>
            <a:r>
              <a:rPr lang="ru-RU" b="1"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Для группы из 3- 5 обучающихся инструктор дает вводные данные (АД, ЧСС, ЧДД, описание ситуации, в которой оказался пациент), выдает лекарственные препараты, медицинские инструменты. Далее обучающиеся оказывают неотложную помощь. При несоблюдении временного регламента состояние робота ухудшается. Если действия противоречат регламентированным, то наступает смерть «пациента». При правильно проводимых манипуляциях состояние «больного» улучшается. Цель – нормализовать состояние «пациента». Состояние систем органов симулятора отображается на мониторе. После занятий на роботе обучающиеся точно запоминают алгоритмы оказания неотложной помощи, препараты, пути их введения, дозировку. Помимо этого отрабатывается взаимодействие в </a:t>
            </a:r>
            <a:r>
              <a:rPr lang="ru-RU" dirty="0" smtClean="0">
                <a:latin typeface="Arial" panose="020B0604020202020204" pitchFamily="34" charset="0"/>
                <a:cs typeface="Arial" panose="020B0604020202020204" pitchFamily="34" charset="0"/>
              </a:rPr>
              <a:t>команде.</a:t>
            </a:r>
            <a:endParaRPr lang="ru-RU" b="1" dirty="0">
              <a:latin typeface="Arial" panose="020B0604020202020204" pitchFamily="34" charset="0"/>
              <a:cs typeface="Arial" panose="020B0604020202020204" pitchFamily="34" charset="0"/>
            </a:endParaRPr>
          </a:p>
          <a:p>
            <a:pPr marL="0" indent="361950" algn="just"/>
            <a:r>
              <a:rPr lang="ru-RU" dirty="0" smtClean="0">
                <a:latin typeface="Arial" panose="020B0604020202020204" pitchFamily="34" charset="0"/>
                <a:cs typeface="Arial" panose="020B0604020202020204" pitchFamily="34" charset="0"/>
              </a:rPr>
              <a:t>С помощью симуляторов можно многократно и точно воссоздать различные клинические сценарии и адаптировать учебную ситуацию под каждого обучающегося. Оборудование различных уровней реалистичности позволяет сформировать практические навыки и клиническое мышление специалистов, что ведет к совершенствованию профессиональной подготовки медицинских работников, уменьшению числа врачебных ошибок</a:t>
            </a:r>
            <a:endParaRPr lang="ru-RU" dirty="0">
              <a:latin typeface="Arial" panose="020B0604020202020204" pitchFamily="34" charset="0"/>
              <a:cs typeface="Arial" panose="020B0604020202020204" pitchFamily="34" charset="0"/>
            </a:endParaRPr>
          </a:p>
        </p:txBody>
      </p:sp>
      <p:pic>
        <p:nvPicPr>
          <p:cNvPr id="2050" name="Picture 2" descr="По страницам истории ПетрГУ: открытие Аккредитационно-симуляционного центра  :: Петрозаводский государственный университе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1320800"/>
            <a:ext cx="2628900" cy="1743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642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 всем практическим навыкам, </a:t>
            </a:r>
            <a:endParaRPr lang="ru-RU" dirty="0"/>
          </a:p>
        </p:txBody>
      </p:sp>
      <p:sp>
        <p:nvSpPr>
          <p:cNvPr id="3" name="Объект 2"/>
          <p:cNvSpPr>
            <a:spLocks noGrp="1"/>
          </p:cNvSpPr>
          <p:nvPr>
            <p:ph idx="1"/>
          </p:nvPr>
        </p:nvSpPr>
        <p:spPr>
          <a:xfrm>
            <a:off x="4457700" y="1825625"/>
            <a:ext cx="6896100" cy="4351338"/>
          </a:xfrm>
          <a:ln>
            <a:solidFill>
              <a:schemeClr val="accent1"/>
            </a:solidFill>
          </a:ln>
        </p:spPr>
        <p:txBody>
          <a:bodyPr/>
          <a:lstStyle/>
          <a:p>
            <a:r>
              <a:rPr lang="ru-RU" dirty="0" smtClean="0"/>
              <a:t>которые выпускник медицинского вуза должен освоить за весь период обучения разработаны </a:t>
            </a:r>
            <a:r>
              <a:rPr lang="ru-RU" dirty="0" smtClean="0">
                <a:solidFill>
                  <a:schemeClr val="accent1">
                    <a:lumMod val="75000"/>
                  </a:schemeClr>
                </a:solidFill>
              </a:rPr>
              <a:t>чек-листы. </a:t>
            </a:r>
          </a:p>
          <a:p>
            <a:r>
              <a:rPr lang="ru-RU" dirty="0" smtClean="0"/>
              <a:t>Они располагаются на сайте krasgmu.ru с банком </a:t>
            </a:r>
            <a:r>
              <a:rPr lang="ru-RU" dirty="0" err="1" smtClean="0"/>
              <a:t>видеоуроков</a:t>
            </a:r>
            <a:r>
              <a:rPr lang="ru-RU" dirty="0" smtClean="0"/>
              <a:t> с демонстрацией эталонного выполнения практических навыков, что позволяет обучающимся ознакомиться с алгоритмом и техникой выполнения практических навыков</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258219"/>
            <a:ext cx="2619375" cy="1743075"/>
          </a:xfrm>
          <a:prstGeom prst="rect">
            <a:avLst/>
          </a:prstGeom>
        </p:spPr>
      </p:pic>
      <p:pic>
        <p:nvPicPr>
          <p:cNvPr id="5" name="Рисунок 4"/>
          <p:cNvPicPr>
            <a:picLocks noChangeAspect="1"/>
          </p:cNvPicPr>
          <p:nvPr/>
        </p:nvPicPr>
        <p:blipFill>
          <a:blip r:embed="rId3"/>
          <a:stretch>
            <a:fillRect/>
          </a:stretch>
        </p:blipFill>
        <p:spPr>
          <a:xfrm>
            <a:off x="2821250" y="3599285"/>
            <a:ext cx="1272650" cy="1242168"/>
          </a:xfrm>
          <a:prstGeom prst="rect">
            <a:avLst/>
          </a:prstGeom>
        </p:spPr>
      </p:pic>
    </p:spTree>
    <p:extLst>
      <p:ext uri="{BB962C8B-B14F-4D97-AF65-F5344CB8AC3E}">
        <p14:creationId xmlns:p14="http://schemas.microsoft.com/office/powerpoint/2010/main" val="31596266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863</Words>
  <Application>Microsoft Office PowerPoint</Application>
  <PresentationFormat>Широкоэкранный</PresentationFormat>
  <Paragraphs>49</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Calibri Light</vt:lpstr>
      <vt:lpstr>Тема Office</vt:lpstr>
      <vt:lpstr>Симуляционные технологии</vt:lpstr>
      <vt:lpstr>Симуляционная  технология </vt:lpstr>
      <vt:lpstr>Преимущество и сущность симуляции в образовании </vt:lpstr>
      <vt:lpstr>Цель технологии </vt:lpstr>
      <vt:lpstr>Симуляционное  оборудование семи уровней реалистичности: </vt:lpstr>
      <vt:lpstr>Симуляционный тренинг состоит из следующих этапов:</vt:lpstr>
      <vt:lpstr>Этапы технологии (на примере медицинской специальности) </vt:lpstr>
      <vt:lpstr>Презентация PowerPoint</vt:lpstr>
      <vt:lpstr>По всем практическим навыкам, </vt:lpstr>
      <vt:lpstr>Форма «Командный тренинг»</vt:lpstr>
      <vt:lpstr>Контроль и оценка знаний </vt:lpstr>
      <vt:lpstr>ЛИТЕРАТУРА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Симуляционные технологии</dc:title>
  <dc:creator>Lenovo</dc:creator>
  <cp:lastModifiedBy>User</cp:lastModifiedBy>
  <cp:revision>32</cp:revision>
  <dcterms:created xsi:type="dcterms:W3CDTF">2021-05-07T13:54:42Z</dcterms:created>
  <dcterms:modified xsi:type="dcterms:W3CDTF">2023-09-01T16:40:19Z</dcterms:modified>
</cp:coreProperties>
</file>